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72" r:id="rId10"/>
    <p:sldId id="267" r:id="rId11"/>
    <p:sldId id="263" r:id="rId12"/>
    <p:sldId id="264" r:id="rId13"/>
    <p:sldId id="269" r:id="rId14"/>
    <p:sldId id="271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2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yas5b\My%20Documents\ALU_resul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yas5b\My%20Documents\ALU_resul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yas5b\My%20Documents\ALU_result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yas5b\My%20Documents\ALU_result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yas5b\My%20Documents\ALU_resul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plotArea>
      <c:layout/>
      <c:lineChart>
        <c:grouping val="standard"/>
        <c:ser>
          <c:idx val="0"/>
          <c:order val="0"/>
          <c:tx>
            <c:strRef>
              <c:f>Sheet1!$C$11</c:f>
              <c:strCache>
                <c:ptCount val="1"/>
                <c:pt idx="0">
                  <c:v>Switching Time Overhead</c:v>
                </c:pt>
              </c:strCache>
            </c:strRef>
          </c:tx>
          <c:cat>
            <c:strRef>
              <c:f>Sheet1!$A$12:$A$16</c:f>
              <c:strCache>
                <c:ptCount val="5"/>
                <c:pt idx="0">
                  <c:v>8.4 um</c:v>
                </c:pt>
                <c:pt idx="1">
                  <c:v>16.8 um</c:v>
                </c:pt>
                <c:pt idx="2">
                  <c:v>33.6 um</c:v>
                </c:pt>
                <c:pt idx="3">
                  <c:v>67.2 um</c:v>
                </c:pt>
                <c:pt idx="4">
                  <c:v>134.4 um</c:v>
                </c:pt>
              </c:strCache>
            </c:strRef>
          </c:cat>
          <c:val>
            <c:numRef>
              <c:f>Sheet1!$C$12:$C$16</c:f>
              <c:numCache>
                <c:formatCode>General</c:formatCode>
                <c:ptCount val="5"/>
                <c:pt idx="0">
                  <c:v>1.2537798863309844</c:v>
                </c:pt>
                <c:pt idx="1">
                  <c:v>1.1581832020349279</c:v>
                </c:pt>
                <c:pt idx="2">
                  <c:v>1.1103137923663451</c:v>
                </c:pt>
                <c:pt idx="3">
                  <c:v>1.0869559885812614</c:v>
                </c:pt>
                <c:pt idx="4">
                  <c:v>1.074432219282597</c:v>
                </c:pt>
              </c:numCache>
            </c:numRef>
          </c:val>
        </c:ser>
        <c:marker val="1"/>
        <c:axId val="95926528"/>
        <c:axId val="95995008"/>
      </c:lineChart>
      <c:catAx>
        <c:axId val="95926528"/>
        <c:scaling>
          <c:orientation val="minMax"/>
        </c:scaling>
        <c:axPos val="b"/>
        <c:tickLblPos val="nextTo"/>
        <c:crossAx val="95995008"/>
        <c:crosses val="autoZero"/>
        <c:auto val="1"/>
        <c:lblAlgn val="ctr"/>
        <c:lblOffset val="100"/>
      </c:catAx>
      <c:valAx>
        <c:axId val="95995008"/>
        <c:scaling>
          <c:orientation val="minMax"/>
        </c:scaling>
        <c:axPos val="l"/>
        <c:majorGridlines/>
        <c:numFmt formatCode="General" sourceLinked="1"/>
        <c:tickLblPos val="nextTo"/>
        <c:crossAx val="95926528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plotArea>
      <c:layout/>
      <c:lineChart>
        <c:grouping val="standard"/>
        <c:ser>
          <c:idx val="0"/>
          <c:order val="0"/>
          <c:tx>
            <c:strRef>
              <c:f>Sheet1!$B$11</c:f>
              <c:strCache>
                <c:ptCount val="1"/>
                <c:pt idx="0">
                  <c:v>Vrail Min</c:v>
                </c:pt>
              </c:strCache>
            </c:strRef>
          </c:tx>
          <c:cat>
            <c:strRef>
              <c:f>Sheet1!$A$12:$A$16</c:f>
              <c:strCache>
                <c:ptCount val="5"/>
                <c:pt idx="0">
                  <c:v>8.4 um</c:v>
                </c:pt>
                <c:pt idx="1">
                  <c:v>16.8 um</c:v>
                </c:pt>
                <c:pt idx="2">
                  <c:v>33.6 um</c:v>
                </c:pt>
                <c:pt idx="3">
                  <c:v>67.2 um</c:v>
                </c:pt>
                <c:pt idx="4">
                  <c:v>134.4 um</c:v>
                </c:pt>
              </c:strCache>
            </c:strRef>
          </c:cat>
          <c:val>
            <c:numRef>
              <c:f>Sheet1!$B$12:$B$16</c:f>
              <c:numCache>
                <c:formatCode>General</c:formatCode>
                <c:ptCount val="5"/>
                <c:pt idx="0">
                  <c:v>0.94993925000000012</c:v>
                </c:pt>
                <c:pt idx="1">
                  <c:v>0.97101549999999992</c:v>
                </c:pt>
                <c:pt idx="2">
                  <c:v>0.98369099999999998</c:v>
                </c:pt>
                <c:pt idx="3">
                  <c:v>0.99124049999999997</c:v>
                </c:pt>
                <c:pt idx="4">
                  <c:v>0.99587800000000004</c:v>
                </c:pt>
              </c:numCache>
            </c:numRef>
          </c:val>
        </c:ser>
        <c:marker val="1"/>
        <c:axId val="96191232"/>
        <c:axId val="96192768"/>
      </c:lineChart>
      <c:catAx>
        <c:axId val="96191232"/>
        <c:scaling>
          <c:orientation val="minMax"/>
        </c:scaling>
        <c:axPos val="b"/>
        <c:tickLblPos val="nextTo"/>
        <c:crossAx val="96192768"/>
        <c:crosses val="autoZero"/>
        <c:auto val="1"/>
        <c:lblAlgn val="ctr"/>
        <c:lblOffset val="100"/>
      </c:catAx>
      <c:valAx>
        <c:axId val="96192768"/>
        <c:scaling>
          <c:orientation val="minMax"/>
        </c:scaling>
        <c:axPos val="l"/>
        <c:majorGridlines/>
        <c:numFmt formatCode="General" sourceLinked="1"/>
        <c:tickLblPos val="nextTo"/>
        <c:crossAx val="96191232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plotArea>
      <c:layout/>
      <c:lineChart>
        <c:grouping val="standard"/>
        <c:ser>
          <c:idx val="0"/>
          <c:order val="0"/>
          <c:tx>
            <c:strRef>
              <c:f>Sheet1!$E$11</c:f>
              <c:strCache>
                <c:ptCount val="1"/>
                <c:pt idx="0">
                  <c:v>Energy During Power Gating</c:v>
                </c:pt>
              </c:strCache>
            </c:strRef>
          </c:tx>
          <c:cat>
            <c:strRef>
              <c:f>Sheet1!$A$12:$A$16</c:f>
              <c:strCache>
                <c:ptCount val="5"/>
                <c:pt idx="0">
                  <c:v>8.4 um</c:v>
                </c:pt>
                <c:pt idx="1">
                  <c:v>16.8 um</c:v>
                </c:pt>
                <c:pt idx="2">
                  <c:v>33.6 um</c:v>
                </c:pt>
                <c:pt idx="3">
                  <c:v>67.2 um</c:v>
                </c:pt>
                <c:pt idx="4">
                  <c:v>134.4 um</c:v>
                </c:pt>
              </c:strCache>
            </c:strRef>
          </c:cat>
          <c:val>
            <c:numRef>
              <c:f>Sheet1!$E$12:$E$16</c:f>
              <c:numCache>
                <c:formatCode>General</c:formatCode>
                <c:ptCount val="5"/>
                <c:pt idx="0">
                  <c:v>3.8304380374400413E-3</c:v>
                </c:pt>
                <c:pt idx="1">
                  <c:v>6.6115540742090074E-3</c:v>
                </c:pt>
                <c:pt idx="2">
                  <c:v>1.2142324839028277E-2</c:v>
                </c:pt>
                <c:pt idx="3">
                  <c:v>2.3087379620371846E-2</c:v>
                </c:pt>
                <c:pt idx="4">
                  <c:v>4.5670701131449151E-2</c:v>
                </c:pt>
              </c:numCache>
            </c:numRef>
          </c:val>
        </c:ser>
        <c:marker val="1"/>
        <c:axId val="96208384"/>
        <c:axId val="96209920"/>
      </c:lineChart>
      <c:catAx>
        <c:axId val="96208384"/>
        <c:scaling>
          <c:orientation val="minMax"/>
        </c:scaling>
        <c:axPos val="b"/>
        <c:tickLblPos val="nextTo"/>
        <c:crossAx val="96209920"/>
        <c:crosses val="autoZero"/>
        <c:auto val="1"/>
        <c:lblAlgn val="ctr"/>
        <c:lblOffset val="100"/>
      </c:catAx>
      <c:valAx>
        <c:axId val="96209920"/>
        <c:scaling>
          <c:orientation val="minMax"/>
        </c:scaling>
        <c:axPos val="l"/>
        <c:majorGridlines/>
        <c:numFmt formatCode="General" sourceLinked="1"/>
        <c:tickLblPos val="nextTo"/>
        <c:crossAx val="96208384"/>
        <c:crosses val="autoZero"/>
        <c:crossBetween val="between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plotArea>
      <c:layout/>
      <c:lineChart>
        <c:grouping val="standard"/>
        <c:ser>
          <c:idx val="0"/>
          <c:order val="0"/>
          <c:tx>
            <c:strRef>
              <c:f>Sheet1!$F$11</c:f>
              <c:strCache>
                <c:ptCount val="1"/>
                <c:pt idx="0">
                  <c:v>Recovery Time</c:v>
                </c:pt>
              </c:strCache>
            </c:strRef>
          </c:tx>
          <c:cat>
            <c:strRef>
              <c:f>Sheet1!$A$12:$A$16</c:f>
              <c:strCache>
                <c:ptCount val="5"/>
                <c:pt idx="0">
                  <c:v>8.4 um</c:v>
                </c:pt>
                <c:pt idx="1">
                  <c:v>16.8 um</c:v>
                </c:pt>
                <c:pt idx="2">
                  <c:v>33.6 um</c:v>
                </c:pt>
                <c:pt idx="3">
                  <c:v>67.2 um</c:v>
                </c:pt>
                <c:pt idx="4">
                  <c:v>134.4 um</c:v>
                </c:pt>
              </c:strCache>
            </c:strRef>
          </c:cat>
          <c:val>
            <c:numRef>
              <c:f>Sheet1!$F$12:$F$16</c:f>
              <c:numCache>
                <c:formatCode>General</c:formatCode>
                <c:ptCount val="5"/>
                <c:pt idx="0">
                  <c:v>0.18969279999999999</c:v>
                </c:pt>
                <c:pt idx="1">
                  <c:v>8.9810729999999991E-2</c:v>
                </c:pt>
                <c:pt idx="2">
                  <c:v>4.5036600000000017E-2</c:v>
                </c:pt>
                <c:pt idx="3">
                  <c:v>2.060942E-2</c:v>
                </c:pt>
                <c:pt idx="4">
                  <c:v>9.532905000000003E-3</c:v>
                </c:pt>
              </c:numCache>
            </c:numRef>
          </c:val>
        </c:ser>
        <c:marker val="1"/>
        <c:axId val="96246400"/>
        <c:axId val="96248192"/>
      </c:lineChart>
      <c:catAx>
        <c:axId val="96246400"/>
        <c:scaling>
          <c:orientation val="minMax"/>
        </c:scaling>
        <c:axPos val="b"/>
        <c:tickLblPos val="nextTo"/>
        <c:crossAx val="96248192"/>
        <c:crosses val="autoZero"/>
        <c:auto val="1"/>
        <c:lblAlgn val="ctr"/>
        <c:lblOffset val="100"/>
      </c:catAx>
      <c:valAx>
        <c:axId val="96248192"/>
        <c:scaling>
          <c:orientation val="minMax"/>
        </c:scaling>
        <c:axPos val="l"/>
        <c:majorGridlines/>
        <c:numFmt formatCode="General" sourceLinked="1"/>
        <c:tickLblPos val="nextTo"/>
        <c:crossAx val="96246400"/>
        <c:crosses val="autoZero"/>
        <c:crossBetween val="between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plotArea>
      <c:layout/>
      <c:lineChart>
        <c:grouping val="standard"/>
        <c:ser>
          <c:idx val="0"/>
          <c:order val="0"/>
          <c:tx>
            <c:strRef>
              <c:f>Sheet1!$G$11</c:f>
              <c:strCache>
                <c:ptCount val="1"/>
                <c:pt idx="0">
                  <c:v>Break Even Cycles</c:v>
                </c:pt>
              </c:strCache>
            </c:strRef>
          </c:tx>
          <c:cat>
            <c:strRef>
              <c:f>Sheet1!$A$12:$A$16</c:f>
              <c:strCache>
                <c:ptCount val="5"/>
                <c:pt idx="0">
                  <c:v>8.4 um</c:v>
                </c:pt>
                <c:pt idx="1">
                  <c:v>16.8 um</c:v>
                </c:pt>
                <c:pt idx="2">
                  <c:v>33.6 um</c:v>
                </c:pt>
                <c:pt idx="3">
                  <c:v>67.2 um</c:v>
                </c:pt>
                <c:pt idx="4">
                  <c:v>134.4 um</c:v>
                </c:pt>
              </c:strCache>
            </c:strRef>
          </c:cat>
          <c:val>
            <c:numRef>
              <c:f>Sheet1!$G$12:$G$16</c:f>
              <c:numCache>
                <c:formatCode>0.00</c:formatCode>
                <c:ptCount val="5"/>
                <c:pt idx="0">
                  <c:v>71.852049234307174</c:v>
                </c:pt>
                <c:pt idx="1">
                  <c:v>149.16489727842071</c:v>
                </c:pt>
                <c:pt idx="2">
                  <c:v>286.65105338840533</c:v>
                </c:pt>
                <c:pt idx="3">
                  <c:v>526.50256359555488</c:v>
                </c:pt>
                <c:pt idx="4">
                  <c:v>979.06918948531347</c:v>
                </c:pt>
              </c:numCache>
            </c:numRef>
          </c:val>
        </c:ser>
        <c:marker val="1"/>
        <c:axId val="96255360"/>
        <c:axId val="96265344"/>
      </c:lineChart>
      <c:catAx>
        <c:axId val="96255360"/>
        <c:scaling>
          <c:orientation val="minMax"/>
        </c:scaling>
        <c:axPos val="b"/>
        <c:tickLblPos val="nextTo"/>
        <c:crossAx val="96265344"/>
        <c:crosses val="autoZero"/>
        <c:auto val="1"/>
        <c:lblAlgn val="ctr"/>
        <c:lblOffset val="100"/>
      </c:catAx>
      <c:valAx>
        <c:axId val="96265344"/>
        <c:scaling>
          <c:orientation val="minMax"/>
        </c:scaling>
        <c:axPos val="l"/>
        <c:majorGridlines/>
        <c:numFmt formatCode="0.00" sourceLinked="1"/>
        <c:tickLblPos val="nextTo"/>
        <c:crossAx val="96255360"/>
        <c:crosses val="autoZero"/>
        <c:crossBetween val="between"/>
      </c:valAx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C8159B-58C0-4579-AD20-C5EDD7EDAADA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0331EA-D4F1-42FB-9200-2E772D7ED0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0331EA-D4F1-42FB-9200-2E772D7ED02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A68AB6C-5CCB-4C98-A262-D4234CCC552A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42E0809-4B53-4543-B46B-1769B8FBDE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8AB6C-5CCB-4C98-A262-D4234CCC552A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0809-4B53-4543-B46B-1769B8FBDE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8AB6C-5CCB-4C98-A262-D4234CCC552A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0809-4B53-4543-B46B-1769B8FBDE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8AB6C-5CCB-4C98-A262-D4234CCC552A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0809-4B53-4543-B46B-1769B8FBDE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8AB6C-5CCB-4C98-A262-D4234CCC552A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0809-4B53-4543-B46B-1769B8FBDE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8AB6C-5CCB-4C98-A262-D4234CCC552A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0809-4B53-4543-B46B-1769B8FBDE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A68AB6C-5CCB-4C98-A262-D4234CCC552A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42E0809-4B53-4543-B46B-1769B8FBDE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A68AB6C-5CCB-4C98-A262-D4234CCC552A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42E0809-4B53-4543-B46B-1769B8FBDE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8AB6C-5CCB-4C98-A262-D4234CCC552A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0809-4B53-4543-B46B-1769B8FBDE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8AB6C-5CCB-4C98-A262-D4234CCC552A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0809-4B53-4543-B46B-1769B8FBDE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8AB6C-5CCB-4C98-A262-D4234CCC552A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0809-4B53-4543-B46B-1769B8FBDE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A68AB6C-5CCB-4C98-A262-D4234CCC552A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42E0809-4B53-4543-B46B-1769B8FBDE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 130 nm Sub-VT Power-Gated Processor for Body Sensor Network Applications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Yanqing</a:t>
            </a:r>
            <a:r>
              <a:rPr lang="en-US" dirty="0" smtClean="0"/>
              <a:t> Zhang</a:t>
            </a:r>
          </a:p>
          <a:p>
            <a:r>
              <a:rPr lang="en-US" dirty="0" smtClean="0"/>
              <a:t>Yousef Shakhsheer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0809-4B53-4543-B46B-1769B8FBDE1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Header Topologies – </a:t>
            </a:r>
            <a:br>
              <a:rPr lang="en-US" dirty="0" smtClean="0"/>
            </a:br>
            <a:r>
              <a:rPr lang="en-US" dirty="0" smtClean="0"/>
              <a:t>Lumped </a:t>
            </a:r>
            <a:r>
              <a:rPr lang="en-US" dirty="0" err="1" smtClean="0"/>
              <a:t>vs</a:t>
            </a:r>
            <a:r>
              <a:rPr lang="en-US" dirty="0" smtClean="0"/>
              <a:t> Distributed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2743200"/>
          <a:ext cx="8229600" cy="259588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Metric</a:t>
                      </a:r>
                      <a:endParaRPr lang="en-US" dirty="0"/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Best</a:t>
                      </a:r>
                      <a:r>
                        <a:rPr lang="en-US" baseline="0" dirty="0" smtClean="0"/>
                        <a:t> Choice</a:t>
                      </a:r>
                      <a:endParaRPr lang="en-US" dirty="0"/>
                    </a:p>
                  </a:txBody>
                  <a:tcPr marL="186331" marR="186331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IR Drop</a:t>
                      </a:r>
                      <a:endParaRPr lang="en-US" dirty="0"/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Lumped</a:t>
                      </a:r>
                      <a:endParaRPr lang="en-US" dirty="0"/>
                    </a:p>
                  </a:txBody>
                  <a:tcPr marL="186331" marR="186331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Delay degradation</a:t>
                      </a:r>
                      <a:endParaRPr lang="en-US" dirty="0"/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Distributed</a:t>
                      </a:r>
                      <a:endParaRPr lang="en-US" dirty="0"/>
                    </a:p>
                  </a:txBody>
                  <a:tcPr marL="186331" marR="186331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Power gating savings</a:t>
                      </a:r>
                      <a:endParaRPr lang="en-US" dirty="0"/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Distributed</a:t>
                      </a:r>
                      <a:endParaRPr lang="en-US" dirty="0"/>
                    </a:p>
                  </a:txBody>
                  <a:tcPr marL="186331" marR="186331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Recovery time</a:t>
                      </a:r>
                      <a:endParaRPr lang="en-US" dirty="0"/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Lumped</a:t>
                      </a:r>
                      <a:endParaRPr lang="en-US" dirty="0"/>
                    </a:p>
                  </a:txBody>
                  <a:tcPr marL="186331" marR="186331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Breakeven cycles</a:t>
                      </a:r>
                      <a:endParaRPr lang="en-US" dirty="0"/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Distributed</a:t>
                      </a:r>
                      <a:endParaRPr lang="en-US" dirty="0"/>
                    </a:p>
                  </a:txBody>
                  <a:tcPr marL="186331" marR="186331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Ease of Design</a:t>
                      </a:r>
                      <a:endParaRPr lang="en-US" dirty="0"/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Lumped</a:t>
                      </a:r>
                      <a:endParaRPr lang="en-US" dirty="0"/>
                    </a:p>
                  </a:txBody>
                  <a:tcPr marL="186331" marR="186331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Required to break the VDD connection on the standard cell libraries </a:t>
            </a:r>
          </a:p>
          <a:p>
            <a:endParaRPr lang="en-US" dirty="0" smtClean="0"/>
          </a:p>
          <a:p>
            <a:r>
              <a:rPr lang="en-US" dirty="0" smtClean="0"/>
              <a:t>Inherent VDD makes our life harder</a:t>
            </a:r>
            <a:endParaRPr lang="en-US" dirty="0"/>
          </a:p>
        </p:txBody>
      </p:sp>
      <p:pic>
        <p:nvPicPr>
          <p:cNvPr id="5" name="Content Placeholder 4" descr="7_standardcellhackk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3048000"/>
            <a:ext cx="4038600" cy="1917057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learned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Our set of tools will not automatically characterize headers and decide on sizing</a:t>
            </a:r>
          </a:p>
          <a:p>
            <a:endParaRPr lang="en-US" dirty="0" smtClean="0"/>
          </a:p>
          <a:p>
            <a:r>
              <a:rPr lang="en-US" dirty="0" smtClean="0"/>
              <a:t>Header sizing is hard</a:t>
            </a:r>
          </a:p>
          <a:p>
            <a:r>
              <a:rPr lang="en-US" dirty="0" smtClean="0"/>
              <a:t>Trade offs in metrics</a:t>
            </a:r>
          </a:p>
          <a:p>
            <a:endParaRPr lang="en-US" dirty="0"/>
          </a:p>
        </p:txBody>
      </p:sp>
      <p:graphicFrame>
        <p:nvGraphicFramePr>
          <p:cNvPr id="18" name="Content Placeholder 17"/>
          <p:cNvGraphicFramePr>
            <a:graphicFrameLocks noGrp="1"/>
          </p:cNvGraphicFramePr>
          <p:nvPr>
            <p:ph sz="half" idx="2"/>
          </p:nvPr>
        </p:nvGraphicFramePr>
        <p:xfrm>
          <a:off x="4267200" y="2249488"/>
          <a:ext cx="4876800" cy="3160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Header Sizing</a:t>
            </a:r>
            <a:endParaRPr lang="en-US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0" y="2877495"/>
          <a:ext cx="4581853" cy="2745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/>
          <p:nvPr/>
        </p:nvGraphicFramePr>
        <p:xfrm>
          <a:off x="4574094" y="2819400"/>
          <a:ext cx="4569906" cy="2740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Header Sizing</a:t>
            </a:r>
            <a:endParaRPr lang="en-US" dirty="0"/>
          </a:p>
        </p:txBody>
      </p:sp>
      <p:graphicFrame>
        <p:nvGraphicFramePr>
          <p:cNvPr id="3" name="Chart 2"/>
          <p:cNvGraphicFramePr/>
          <p:nvPr/>
        </p:nvGraphicFramePr>
        <p:xfrm>
          <a:off x="0" y="2438400"/>
          <a:ext cx="45910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/>
          <p:nvPr/>
        </p:nvGraphicFramePr>
        <p:xfrm>
          <a:off x="4552950" y="2438400"/>
          <a:ext cx="45910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 Specific Action &amp; 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Using CPF to do header insertion</a:t>
            </a:r>
          </a:p>
          <a:p>
            <a:r>
              <a:rPr lang="en-US" dirty="0" smtClean="0"/>
              <a:t>Making tutorial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Script based flow</a:t>
            </a:r>
          </a:p>
          <a:p>
            <a:r>
              <a:rPr lang="en-US" dirty="0" smtClean="0"/>
              <a:t>Tool for analyzing header sizing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 reduce energy while idling without degrading performance, especially in battery constrained applications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i.e. ECG algorithm – Sampling rate is 1 kHz</a:t>
            </a:r>
          </a:p>
          <a:p>
            <a:pPr>
              <a:buNone/>
            </a:pPr>
            <a:r>
              <a:rPr lang="en-US" dirty="0" smtClean="0"/>
              <a:t>Average time to process one sample is 20 µs </a:t>
            </a:r>
          </a:p>
          <a:p>
            <a:pPr>
              <a:buNone/>
            </a:pPr>
            <a:r>
              <a:rPr lang="en-US" dirty="0" smtClean="0"/>
              <a:t>980 µs of idle time</a:t>
            </a:r>
          </a:p>
          <a:p>
            <a:pPr>
              <a:buNone/>
            </a:pPr>
            <a:r>
              <a:rPr lang="en-US" dirty="0" smtClean="0"/>
              <a:t>Opportunity for savings!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RTL</a:t>
            </a:r>
          </a:p>
          <a:p>
            <a:r>
              <a:rPr lang="en-US" dirty="0" smtClean="0"/>
              <a:t>CPF </a:t>
            </a:r>
          </a:p>
          <a:p>
            <a:r>
              <a:rPr lang="en-US" dirty="0" smtClean="0"/>
              <a:t>Place files in RTL Compiler </a:t>
            </a:r>
          </a:p>
          <a:p>
            <a:r>
              <a:rPr lang="en-US" dirty="0" smtClean="0"/>
              <a:t>Load Encounter</a:t>
            </a:r>
          </a:p>
          <a:p>
            <a:r>
              <a:rPr lang="en-US" dirty="0" smtClean="0"/>
              <a:t>Commit CPF in Encounter</a:t>
            </a:r>
          </a:p>
          <a:p>
            <a:endParaRPr lang="en-US" dirty="0"/>
          </a:p>
        </p:txBody>
      </p:sp>
      <p:pic>
        <p:nvPicPr>
          <p:cNvPr id="5" name="Content Placeholder 4" descr="Load_CPF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981200"/>
            <a:ext cx="4038600" cy="384668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Move power domain macro modules</a:t>
            </a:r>
          </a:p>
          <a:p>
            <a:r>
              <a:rPr lang="en-US" dirty="0" smtClean="0"/>
              <a:t>Encounter leaves a row and column between different domains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2_Floorplan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199" y="2209800"/>
            <a:ext cx="4421543" cy="423826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Add power switches in respective power domain</a:t>
            </a:r>
            <a:endParaRPr lang="en-US" dirty="0"/>
          </a:p>
        </p:txBody>
      </p:sp>
      <p:pic>
        <p:nvPicPr>
          <p:cNvPr id="5" name="Content Placeholder 4" descr="3_placeheade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133600"/>
            <a:ext cx="4343400" cy="444575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Specify switch topology</a:t>
            </a:r>
            <a:endParaRPr lang="en-US" dirty="0"/>
          </a:p>
        </p:txBody>
      </p:sp>
      <p:pic>
        <p:nvPicPr>
          <p:cNvPr id="5" name="Content Placeholder 4" descr="4_specifyswitche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445583"/>
            <a:ext cx="4038600" cy="413377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Specify Global Net Connections</a:t>
            </a:r>
          </a:p>
          <a:p>
            <a:r>
              <a:rPr lang="en-US" dirty="0" err="1" smtClean="0"/>
              <a:t>Verilog</a:t>
            </a:r>
            <a:r>
              <a:rPr lang="en-US" dirty="0" smtClean="0"/>
              <a:t> has no concept of VDD and GNDs, let alone different power domains</a:t>
            </a:r>
          </a:p>
          <a:p>
            <a:r>
              <a:rPr lang="en-US" dirty="0" smtClean="0"/>
              <a:t>Use “Override prior connection” button to your convenience</a:t>
            </a:r>
          </a:p>
          <a:p>
            <a:r>
              <a:rPr lang="en-US" dirty="0" smtClean="0"/>
              <a:t>Important step in flow</a:t>
            </a:r>
            <a:endParaRPr lang="en-US" dirty="0"/>
          </a:p>
        </p:txBody>
      </p:sp>
      <p:pic>
        <p:nvPicPr>
          <p:cNvPr id="5" name="Content Placeholder 4" descr="5_specifypowerconnection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199" y="2514600"/>
            <a:ext cx="4410251" cy="368518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successfully </a:t>
            </a:r>
            <a:r>
              <a:rPr lang="en-US" dirty="0" err="1" smtClean="0"/>
              <a:t>floorplanned</a:t>
            </a:r>
            <a:r>
              <a:rPr lang="en-US" dirty="0" smtClean="0"/>
              <a:t> design that is power-gate ready</a:t>
            </a:r>
          </a:p>
          <a:p>
            <a:r>
              <a:rPr lang="en-US" dirty="0" smtClean="0"/>
              <a:t>Rest of flow is same as SOC place and route flow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Yay</a:t>
            </a:r>
            <a:r>
              <a:rPr lang="en-US" dirty="0" smtClean="0"/>
              <a:t>! So CPF retains the convenience synthesis flow brings us, with powerful flexibility for low power design</a:t>
            </a:r>
          </a:p>
        </p:txBody>
      </p:sp>
      <p:pic>
        <p:nvPicPr>
          <p:cNvPr id="5" name="Content Placeholder 4" descr="6_thisiswhatuge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199" y="2209800"/>
            <a:ext cx="4411393" cy="4246481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design</a:t>
            </a:r>
            <a:endParaRPr lang="en-US" dirty="0"/>
          </a:p>
        </p:txBody>
      </p:sp>
      <p:pic>
        <p:nvPicPr>
          <p:cNvPr id="4" name="Content Placeholder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2057399"/>
            <a:ext cx="4953000" cy="4751425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101</TotalTime>
  <Words>285</Words>
  <Application>Microsoft Office PowerPoint</Application>
  <PresentationFormat>On-screen Show (4:3)</PresentationFormat>
  <Paragraphs>76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Urban</vt:lpstr>
      <vt:lpstr>A 130 nm Sub-VT Power-Gated Processor for Body Sensor Network Applications </vt:lpstr>
      <vt:lpstr>Motivation</vt:lpstr>
      <vt:lpstr>Methodology</vt:lpstr>
      <vt:lpstr>Methodology</vt:lpstr>
      <vt:lpstr>Methodology</vt:lpstr>
      <vt:lpstr>Methodology</vt:lpstr>
      <vt:lpstr>Methodology</vt:lpstr>
      <vt:lpstr>Methodology</vt:lpstr>
      <vt:lpstr>Our design</vt:lpstr>
      <vt:lpstr>Header Topologies –  Lumped vs Distributed</vt:lpstr>
      <vt:lpstr>What we learned</vt:lpstr>
      <vt:lpstr>What we learned </vt:lpstr>
      <vt:lpstr>Header Sizing</vt:lpstr>
      <vt:lpstr>Header Sizing</vt:lpstr>
      <vt:lpstr>Class Specific Action &amp; Future Work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130 nm Sub-VT Power-Gated Processor for Body Sensor Network Applications </dc:title>
  <dc:creator> </dc:creator>
  <cp:lastModifiedBy>yz4hz</cp:lastModifiedBy>
  <cp:revision>15</cp:revision>
  <dcterms:created xsi:type="dcterms:W3CDTF">2010-05-06T23:36:17Z</dcterms:created>
  <dcterms:modified xsi:type="dcterms:W3CDTF">2010-05-07T01:37:02Z</dcterms:modified>
</cp:coreProperties>
</file>